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slideLayouts/slideLayout6.xml" ContentType="application/vnd.openxmlformats-officedocument.presentationml.slideLayout+xml"/>
  <Override PartName="/docProps/app.xml" ContentType="application/vnd.openxmlformats-officedocument.extended-properties+xml"/>
  <Override PartName="/ppt/presentation.xml" ContentType="application/vnd.openxmlformats-officedocument.presentationml.presentation.main+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Default Extension="png" ContentType="image/png"/>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viewProps.xml" ContentType="application/vnd.openxmlformats-officedocument.presentationml.viewProps+xml"/>
  <Override PartName="/ppt/slideMasters/slideMaster1.xml" ContentType="application/vnd.openxmlformats-officedocument.presentationml.slideMaster+xml"/>
  <Default Extension="bin" ContentType="application/vnd.openxmlformats-officedocument.presentationml.printerSettings"/>
  <Default Extension="rels" ContentType="application/vnd.openxmlformats-package.relationship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Lst>
  <p:sldSz cx="7772400" cy="9144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scaleToFitPaper="1"/>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87" d="100"/>
          <a:sy n="87" d="100"/>
        </p:scale>
        <p:origin x="-1880" y="-120"/>
      </p:cViewPr>
      <p:guideLst>
        <p:guide orient="horz" pos="2880"/>
        <p:guide pos="244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4" Type="http://schemas.openxmlformats.org/officeDocument/2006/relationships/presProps" Target="presProps.xml"/><Relationship Id="rId5" Type="http://schemas.openxmlformats.org/officeDocument/2006/relationships/viewProps" Target="viewProps.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printerSettings" Target="printerSettings/printerSettings1.bin"/><Relationship Id="rId6"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2840568"/>
            <a:ext cx="660654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181600"/>
            <a:ext cx="544068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7A1C95-B169-DC47-8D85-F97EC4F28593}" type="datetimeFigureOut">
              <a:rPr lang="en-US" smtClean="0"/>
              <a:pPr/>
              <a:t>5/8/14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AF2FA8-F96D-9B4F-84FF-0975E0BF6186}"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30390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7A1C95-B169-DC47-8D85-F97EC4F28593}" type="datetimeFigureOut">
              <a:rPr lang="en-US" smtClean="0"/>
              <a:pPr/>
              <a:t>5/8/14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AF2FA8-F96D-9B4F-84FF-0975E0BF6186}"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44555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488951"/>
            <a:ext cx="1485662"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30598" y="488951"/>
            <a:ext cx="4330144"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7A1C95-B169-DC47-8D85-F97EC4F28593}" type="datetimeFigureOut">
              <a:rPr lang="en-US" smtClean="0"/>
              <a:pPr/>
              <a:t>5/8/14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AF2FA8-F96D-9B4F-84FF-0975E0BF6186}"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88354115"/>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7A1C95-B169-DC47-8D85-F97EC4F28593}" type="datetimeFigureOut">
              <a:rPr lang="en-US" smtClean="0"/>
              <a:pPr/>
              <a:t>5/8/14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AF2FA8-F96D-9B4F-84FF-0975E0BF6186}"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64715381"/>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5875867"/>
            <a:ext cx="660654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3875618"/>
            <a:ext cx="660654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7A1C95-B169-DC47-8D85-F97EC4F28593}" type="datetimeFigureOut">
              <a:rPr lang="en-US" smtClean="0"/>
              <a:pPr/>
              <a:t>5/8/14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AF2FA8-F96D-9B4F-84FF-0975E0BF6186}"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71553319"/>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30597" y="2844800"/>
            <a:ext cx="2907903"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368040" y="2844800"/>
            <a:ext cx="2907904"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7A1C95-B169-DC47-8D85-F97EC4F28593}" type="datetimeFigureOut">
              <a:rPr lang="en-US" smtClean="0"/>
              <a:pPr/>
              <a:t>5/8/14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AF2FA8-F96D-9B4F-84FF-0975E0BF6186}"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71292057"/>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366184"/>
            <a:ext cx="699516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046817"/>
            <a:ext cx="3434160"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620" y="2899833"/>
            <a:ext cx="3434160"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046817"/>
            <a:ext cx="3435509"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48272" y="2899833"/>
            <a:ext cx="3435509"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7A1C95-B169-DC47-8D85-F97EC4F28593}" type="datetimeFigureOut">
              <a:rPr lang="en-US" smtClean="0"/>
              <a:pPr/>
              <a:t>5/8/14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AF2FA8-F96D-9B4F-84FF-0975E0BF6186}"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15107043"/>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7A1C95-B169-DC47-8D85-F97EC4F28593}" type="datetimeFigureOut">
              <a:rPr lang="en-US" smtClean="0"/>
              <a:pPr/>
              <a:t>5/8/14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AF2FA8-F96D-9B4F-84FF-0975E0BF6186}"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28678937"/>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7A1C95-B169-DC47-8D85-F97EC4F28593}" type="datetimeFigureOut">
              <a:rPr lang="en-US" smtClean="0"/>
              <a:pPr/>
              <a:t>5/8/14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AF2FA8-F96D-9B4F-84FF-0975E0BF6186}"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41455398"/>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364067"/>
            <a:ext cx="2557066"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038792" y="364067"/>
            <a:ext cx="4344988"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1913467"/>
            <a:ext cx="2557066"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7A1C95-B169-DC47-8D85-F97EC4F28593}" type="datetimeFigureOut">
              <a:rPr lang="en-US" smtClean="0"/>
              <a:pPr/>
              <a:t>5/8/14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AF2FA8-F96D-9B4F-84FF-0975E0BF6186}"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10128752"/>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6400800"/>
            <a:ext cx="466344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523445" y="817033"/>
            <a:ext cx="466344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156451"/>
            <a:ext cx="466344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7A1C95-B169-DC47-8D85-F97EC4F28593}" type="datetimeFigureOut">
              <a:rPr lang="en-US" smtClean="0"/>
              <a:pPr/>
              <a:t>5/8/14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AF2FA8-F96D-9B4F-84FF-0975E0BF6186}"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51095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366184"/>
            <a:ext cx="699516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133601"/>
            <a:ext cx="699516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8475134"/>
            <a:ext cx="181356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47A1C95-B169-DC47-8D85-F97EC4F28593}" type="datetimeFigureOut">
              <a:rPr lang="en-US" smtClean="0"/>
              <a:pPr/>
              <a:t>5/8/14</a:t>
            </a:fld>
            <a:endParaRPr lang="en-US"/>
          </a:p>
        </p:txBody>
      </p:sp>
      <p:sp>
        <p:nvSpPr>
          <p:cNvPr id="5" name="Footer Placeholder 4"/>
          <p:cNvSpPr>
            <a:spLocks noGrp="1"/>
          </p:cNvSpPr>
          <p:nvPr>
            <p:ph type="ftr" sz="quarter" idx="3"/>
          </p:nvPr>
        </p:nvSpPr>
        <p:spPr>
          <a:xfrm>
            <a:off x="2655570" y="8475134"/>
            <a:ext cx="246126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8475134"/>
            <a:ext cx="181356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8AF2FA8-F96D-9B4F-84FF-0975E0BF6186}"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10129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3"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2" name="Picture 21" descr="MWD Seal 1 stacked 300dpi.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5602866" y="227904"/>
            <a:ext cx="1923884" cy="1121480"/>
          </a:xfrm>
          <a:prstGeom prst="rect">
            <a:avLst/>
          </a:prstGeom>
        </p:spPr>
      </p:pic>
      <p:pic>
        <p:nvPicPr>
          <p:cNvPr id="23" name="Picture 22" descr="image.png"/>
          <p:cNvPicPr>
            <a:picLocks noChangeAspect="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64900" y="160577"/>
            <a:ext cx="1693143" cy="1188807"/>
          </a:xfrm>
          <a:prstGeom prst="rect">
            <a:avLst/>
          </a:prstGeom>
        </p:spPr>
      </p:pic>
      <p:sp>
        <p:nvSpPr>
          <p:cNvPr id="2" name="Title 1"/>
          <p:cNvSpPr>
            <a:spLocks noGrp="1"/>
          </p:cNvSpPr>
          <p:nvPr>
            <p:ph type="ctrTitle"/>
          </p:nvPr>
        </p:nvSpPr>
        <p:spPr>
          <a:xfrm>
            <a:off x="2271838" y="569333"/>
            <a:ext cx="3331028" cy="732942"/>
          </a:xfrm>
        </p:spPr>
        <p:txBody>
          <a:bodyPr>
            <a:normAutofit fontScale="90000"/>
          </a:bodyPr>
          <a:lstStyle/>
          <a:p>
            <a:pPr>
              <a:lnSpc>
                <a:spcPct val="60000"/>
              </a:lnSpc>
            </a:pPr>
            <a:r>
              <a:rPr lang="en-US" sz="4500" dirty="0" smtClean="0">
                <a:solidFill>
                  <a:schemeClr val="accent3"/>
                </a:solidFill>
                <a:latin typeface="Arial Narrow"/>
                <a:cs typeface="Arial Narrow"/>
              </a:rPr>
              <a:t>Water</a:t>
            </a:r>
            <a:r>
              <a:rPr lang="en-US" sz="4500" dirty="0" smtClean="0">
                <a:solidFill>
                  <a:schemeClr val="accent3"/>
                </a:solidFill>
                <a:latin typeface="Arial Narrow"/>
                <a:cs typeface="Arial Narrow"/>
              </a:rPr>
              <a:t>-</a:t>
            </a:r>
            <a:r>
              <a:rPr lang="en-US" sz="4500" dirty="0" smtClean="0">
                <a:solidFill>
                  <a:schemeClr val="accent3"/>
                </a:solidFill>
                <a:latin typeface="Arial Narrow"/>
                <a:cs typeface="Arial Narrow"/>
              </a:rPr>
              <a:t>Wise gardening </a:t>
            </a:r>
            <a:r>
              <a:rPr lang="en-US" sz="4500" dirty="0" smtClean="0">
                <a:latin typeface="Arial Hebrew"/>
                <a:cs typeface="Arial Hebrew"/>
              </a:rPr>
              <a:t/>
            </a:r>
            <a:br>
              <a:rPr lang="en-US" sz="4500" dirty="0" smtClean="0">
                <a:latin typeface="Arial Hebrew"/>
                <a:cs typeface="Arial Hebrew"/>
              </a:rPr>
            </a:br>
            <a:endParaRPr lang="en-US" sz="4500" dirty="0">
              <a:latin typeface="Arial Hebrew"/>
              <a:cs typeface="Arial Hebrew"/>
            </a:endParaRPr>
          </a:p>
        </p:txBody>
      </p:sp>
      <p:sp>
        <p:nvSpPr>
          <p:cNvPr id="5" name="TextBox 4"/>
          <p:cNvSpPr txBox="1"/>
          <p:nvPr/>
        </p:nvSpPr>
        <p:spPr>
          <a:xfrm>
            <a:off x="51624" y="1282538"/>
            <a:ext cx="2220214" cy="430887"/>
          </a:xfrm>
          <a:prstGeom prst="rect">
            <a:avLst/>
          </a:prstGeom>
          <a:noFill/>
        </p:spPr>
        <p:txBody>
          <a:bodyPr wrap="square" rtlCol="0">
            <a:spAutoFit/>
          </a:bodyPr>
          <a:lstStyle/>
          <a:p>
            <a:pPr algn="ctr"/>
            <a:r>
              <a:rPr lang="en-US" sz="2200" dirty="0" smtClean="0">
                <a:solidFill>
                  <a:schemeClr val="accent3"/>
                </a:solidFill>
              </a:rPr>
              <a:t> 6</a:t>
            </a:r>
            <a:r>
              <a:rPr lang="en-US" sz="2200" dirty="0" smtClean="0">
                <a:solidFill>
                  <a:schemeClr val="accent3"/>
                </a:solidFill>
              </a:rPr>
              <a:t>/</a:t>
            </a:r>
            <a:r>
              <a:rPr lang="en-US" sz="2200" dirty="0" smtClean="0">
                <a:solidFill>
                  <a:schemeClr val="accent3"/>
                </a:solidFill>
              </a:rPr>
              <a:t>1, 2-4pm</a:t>
            </a:r>
            <a:endParaRPr lang="en-US" sz="2200" dirty="0">
              <a:solidFill>
                <a:schemeClr val="accent3"/>
              </a:solidFill>
            </a:endParaRPr>
          </a:p>
        </p:txBody>
      </p:sp>
      <p:sp>
        <p:nvSpPr>
          <p:cNvPr id="6" name="TextBox 5"/>
          <p:cNvSpPr txBox="1"/>
          <p:nvPr/>
        </p:nvSpPr>
        <p:spPr>
          <a:xfrm>
            <a:off x="1" y="2382672"/>
            <a:ext cx="2271838" cy="430887"/>
          </a:xfrm>
          <a:prstGeom prst="rect">
            <a:avLst/>
          </a:prstGeom>
          <a:noFill/>
        </p:spPr>
        <p:txBody>
          <a:bodyPr wrap="square" rtlCol="0">
            <a:spAutoFit/>
          </a:bodyPr>
          <a:lstStyle/>
          <a:p>
            <a:pPr algn="ctr"/>
            <a:r>
              <a:rPr lang="en-US" sz="2200" dirty="0" smtClean="0">
                <a:solidFill>
                  <a:schemeClr val="accent6"/>
                </a:solidFill>
              </a:rPr>
              <a:t> 6</a:t>
            </a:r>
            <a:r>
              <a:rPr lang="en-US" sz="2200" dirty="0" smtClean="0">
                <a:solidFill>
                  <a:schemeClr val="accent6"/>
                </a:solidFill>
              </a:rPr>
              <a:t>/</a:t>
            </a:r>
            <a:r>
              <a:rPr lang="en-US" sz="2200" dirty="0" smtClean="0">
                <a:solidFill>
                  <a:schemeClr val="accent6"/>
                </a:solidFill>
              </a:rPr>
              <a:t>8, 2-4pm</a:t>
            </a:r>
            <a:endParaRPr lang="en-US" sz="2200" dirty="0">
              <a:solidFill>
                <a:schemeClr val="accent6"/>
              </a:solidFill>
            </a:endParaRPr>
          </a:p>
        </p:txBody>
      </p:sp>
      <p:sp>
        <p:nvSpPr>
          <p:cNvPr id="7" name="TextBox 6"/>
          <p:cNvSpPr txBox="1"/>
          <p:nvPr/>
        </p:nvSpPr>
        <p:spPr>
          <a:xfrm>
            <a:off x="36300" y="3817775"/>
            <a:ext cx="2235540" cy="430887"/>
          </a:xfrm>
          <a:prstGeom prst="rect">
            <a:avLst/>
          </a:prstGeom>
          <a:noFill/>
        </p:spPr>
        <p:txBody>
          <a:bodyPr wrap="square" rtlCol="0">
            <a:spAutoFit/>
          </a:bodyPr>
          <a:lstStyle/>
          <a:p>
            <a:pPr algn="ctr"/>
            <a:r>
              <a:rPr lang="en-US" sz="2200" dirty="0" smtClean="0">
                <a:solidFill>
                  <a:schemeClr val="accent5"/>
                </a:solidFill>
              </a:rPr>
              <a:t>6/</a:t>
            </a:r>
            <a:r>
              <a:rPr lang="en-US" sz="2200" dirty="0" smtClean="0">
                <a:solidFill>
                  <a:schemeClr val="accent5"/>
                </a:solidFill>
              </a:rPr>
              <a:t>22, 2-4pm</a:t>
            </a:r>
            <a:endParaRPr lang="en-US" sz="2200" dirty="0">
              <a:solidFill>
                <a:schemeClr val="accent5"/>
              </a:solidFill>
            </a:endParaRPr>
          </a:p>
        </p:txBody>
      </p:sp>
      <p:sp>
        <p:nvSpPr>
          <p:cNvPr id="8" name="TextBox 7"/>
          <p:cNvSpPr txBox="1"/>
          <p:nvPr/>
        </p:nvSpPr>
        <p:spPr>
          <a:xfrm>
            <a:off x="36299" y="5293658"/>
            <a:ext cx="2235543" cy="430887"/>
          </a:xfrm>
          <a:prstGeom prst="rect">
            <a:avLst/>
          </a:prstGeom>
          <a:noFill/>
        </p:spPr>
        <p:txBody>
          <a:bodyPr wrap="square" rtlCol="0">
            <a:spAutoFit/>
          </a:bodyPr>
          <a:lstStyle/>
          <a:p>
            <a:pPr algn="ctr"/>
            <a:r>
              <a:rPr lang="en-US" sz="2200" dirty="0" smtClean="0">
                <a:solidFill>
                  <a:schemeClr val="accent4"/>
                </a:solidFill>
              </a:rPr>
              <a:t>6/</a:t>
            </a:r>
            <a:r>
              <a:rPr lang="en-US" sz="2200" dirty="0" smtClean="0">
                <a:solidFill>
                  <a:schemeClr val="accent4"/>
                </a:solidFill>
              </a:rPr>
              <a:t>29, 2-4pm</a:t>
            </a:r>
            <a:endParaRPr lang="en-US" sz="2200" dirty="0">
              <a:solidFill>
                <a:schemeClr val="accent4"/>
              </a:solidFill>
            </a:endParaRPr>
          </a:p>
        </p:txBody>
      </p:sp>
      <p:sp>
        <p:nvSpPr>
          <p:cNvPr id="9" name="TextBox 8"/>
          <p:cNvSpPr txBox="1"/>
          <p:nvPr/>
        </p:nvSpPr>
        <p:spPr>
          <a:xfrm>
            <a:off x="248132" y="1669632"/>
            <a:ext cx="2023709" cy="713040"/>
          </a:xfrm>
          <a:prstGeom prst="rect">
            <a:avLst/>
          </a:prstGeom>
          <a:solidFill>
            <a:schemeClr val="accent3"/>
          </a:solidFill>
        </p:spPr>
        <p:txBody>
          <a:bodyPr wrap="square" rtlCol="0">
            <a:spAutoFit/>
          </a:bodyPr>
          <a:lstStyle/>
          <a:p>
            <a:pPr algn="ctr">
              <a:lnSpc>
                <a:spcPct val="80000"/>
              </a:lnSpc>
            </a:pPr>
            <a:r>
              <a:rPr lang="en-US" sz="2400" b="1" dirty="0" smtClean="0">
                <a:solidFill>
                  <a:schemeClr val="bg1"/>
                </a:solidFill>
              </a:rPr>
              <a:t>Water, Fruit Trees and Soil</a:t>
            </a:r>
          </a:p>
        </p:txBody>
      </p:sp>
      <p:sp>
        <p:nvSpPr>
          <p:cNvPr id="10" name="TextBox 9"/>
          <p:cNvSpPr txBox="1"/>
          <p:nvPr/>
        </p:nvSpPr>
        <p:spPr>
          <a:xfrm>
            <a:off x="2271842" y="1524560"/>
            <a:ext cx="5452955" cy="690958"/>
          </a:xfrm>
          <a:prstGeom prst="rect">
            <a:avLst/>
          </a:prstGeom>
          <a:noFill/>
        </p:spPr>
        <p:txBody>
          <a:bodyPr wrap="square" rtlCol="0">
            <a:spAutoFit/>
          </a:bodyPr>
          <a:lstStyle/>
          <a:p>
            <a:pPr>
              <a:lnSpc>
                <a:spcPct val="70000"/>
              </a:lnSpc>
            </a:pPr>
            <a:r>
              <a:rPr lang="en-US" b="1" dirty="0" smtClean="0">
                <a:solidFill>
                  <a:srgbClr val="9BBB59"/>
                </a:solidFill>
              </a:rPr>
              <a:t>Rabbi Arielle </a:t>
            </a:r>
            <a:r>
              <a:rPr lang="en-US" b="1" dirty="0" err="1" smtClean="0">
                <a:solidFill>
                  <a:srgbClr val="9BBB59"/>
                </a:solidFill>
              </a:rPr>
              <a:t>Hanien</a:t>
            </a:r>
            <a:r>
              <a:rPr lang="en-US" b="1" dirty="0" smtClean="0">
                <a:solidFill>
                  <a:srgbClr val="9BBB59"/>
                </a:solidFill>
              </a:rPr>
              <a:t>, Irma Garcia, Steven </a:t>
            </a:r>
            <a:r>
              <a:rPr lang="en-US" b="1" dirty="0" err="1" smtClean="0">
                <a:solidFill>
                  <a:srgbClr val="9BBB59"/>
                </a:solidFill>
              </a:rPr>
              <a:t>Wynbrandt</a:t>
            </a:r>
            <a:endParaRPr lang="en-US" b="1" dirty="0" smtClean="0">
              <a:solidFill>
                <a:srgbClr val="9BBB59"/>
              </a:solidFill>
            </a:endParaRPr>
          </a:p>
          <a:p>
            <a:pPr>
              <a:lnSpc>
                <a:spcPct val="80000"/>
              </a:lnSpc>
            </a:pPr>
            <a:r>
              <a:rPr lang="en-US" sz="1600" b="1" dirty="0" smtClean="0">
                <a:solidFill>
                  <a:schemeClr val="accent3"/>
                </a:solidFill>
              </a:rPr>
              <a:t>Highland Park Temple, 5711 Monte Vista St</a:t>
            </a:r>
            <a:r>
              <a:rPr lang="en-US" sz="1600" b="1" dirty="0" smtClean="0">
                <a:solidFill>
                  <a:schemeClr val="accent3"/>
                </a:solidFill>
              </a:rPr>
              <a:t>. LA, CA 90042</a:t>
            </a:r>
          </a:p>
          <a:p>
            <a:pPr>
              <a:lnSpc>
                <a:spcPct val="70000"/>
              </a:lnSpc>
            </a:pPr>
            <a:endParaRPr lang="en-US" dirty="0" smtClean="0">
              <a:solidFill>
                <a:srgbClr val="9BBB59"/>
              </a:solidFill>
            </a:endParaRPr>
          </a:p>
        </p:txBody>
      </p:sp>
      <p:sp>
        <p:nvSpPr>
          <p:cNvPr id="11" name="TextBox 10"/>
          <p:cNvSpPr txBox="1"/>
          <p:nvPr/>
        </p:nvSpPr>
        <p:spPr>
          <a:xfrm>
            <a:off x="2271843" y="1926975"/>
            <a:ext cx="5254908" cy="747897"/>
          </a:xfrm>
          <a:prstGeom prst="rect">
            <a:avLst/>
          </a:prstGeom>
          <a:noFill/>
        </p:spPr>
        <p:txBody>
          <a:bodyPr wrap="square" rtlCol="0">
            <a:spAutoFit/>
          </a:bodyPr>
          <a:lstStyle/>
          <a:p>
            <a:pPr>
              <a:lnSpc>
                <a:spcPct val="70000"/>
              </a:lnSpc>
            </a:pPr>
            <a:r>
              <a:rPr lang="en-US" sz="1200" dirty="0" smtClean="0">
                <a:solidFill>
                  <a:schemeClr val="accent3"/>
                </a:solidFill>
              </a:rPr>
              <a:t>How do plants </a:t>
            </a:r>
            <a:r>
              <a:rPr lang="en-US" sz="1200" dirty="0" smtClean="0">
                <a:solidFill>
                  <a:schemeClr val="accent3"/>
                </a:solidFill>
              </a:rPr>
              <a:t>use </a:t>
            </a:r>
            <a:r>
              <a:rPr lang="en-US" sz="1200" dirty="0" smtClean="0">
                <a:solidFill>
                  <a:schemeClr val="accent3"/>
                </a:solidFill>
              </a:rPr>
              <a:t>water? What’s </a:t>
            </a:r>
            <a:r>
              <a:rPr lang="en-US" sz="1200" dirty="0" smtClean="0">
                <a:solidFill>
                  <a:schemeClr val="accent3"/>
                </a:solidFill>
              </a:rPr>
              <a:t>the role of soil in ensuring water retention and </a:t>
            </a:r>
            <a:r>
              <a:rPr lang="en-US" sz="1200" dirty="0" smtClean="0">
                <a:solidFill>
                  <a:schemeClr val="accent3"/>
                </a:solidFill>
              </a:rPr>
              <a:t>distribution? </a:t>
            </a:r>
            <a:r>
              <a:rPr lang="en-US" sz="1200" dirty="0" smtClean="0">
                <a:solidFill>
                  <a:schemeClr val="accent3"/>
                </a:solidFill>
              </a:rPr>
              <a:t>What are some</a:t>
            </a:r>
            <a:r>
              <a:rPr lang="en-US" sz="1200" dirty="0" smtClean="0">
                <a:solidFill>
                  <a:schemeClr val="accent3"/>
                </a:solidFill>
              </a:rPr>
              <a:t> </a:t>
            </a:r>
            <a:r>
              <a:rPr lang="en-US" sz="1200" dirty="0" smtClean="0">
                <a:solidFill>
                  <a:schemeClr val="accent3"/>
                </a:solidFill>
              </a:rPr>
              <a:t>practical tools for minimizing water use while maximizing water's</a:t>
            </a:r>
            <a:r>
              <a:rPr lang="en-US" sz="1200" dirty="0" smtClean="0">
                <a:solidFill>
                  <a:schemeClr val="accent3"/>
                </a:solidFill>
              </a:rPr>
              <a:t> when gardening? </a:t>
            </a:r>
            <a:r>
              <a:rPr lang="en-US" sz="1200" dirty="0" smtClean="0">
                <a:solidFill>
                  <a:schemeClr val="accent3"/>
                </a:solidFill>
              </a:rPr>
              <a:t>Learn how to plant a fruit tree, and how</a:t>
            </a:r>
            <a:r>
              <a:rPr lang="en-US" sz="1200" dirty="0" smtClean="0">
                <a:solidFill>
                  <a:schemeClr val="accent3"/>
                </a:solidFill>
              </a:rPr>
              <a:t> to properly apply </a:t>
            </a:r>
            <a:r>
              <a:rPr lang="en-US" sz="1200" dirty="0" smtClean="0">
                <a:solidFill>
                  <a:schemeClr val="accent3"/>
                </a:solidFill>
              </a:rPr>
              <a:t>rich compost</a:t>
            </a:r>
            <a:r>
              <a:rPr lang="en-US" sz="1200" dirty="0" smtClean="0">
                <a:solidFill>
                  <a:schemeClr val="accent3"/>
                </a:solidFill>
              </a:rPr>
              <a:t> to grow </a:t>
            </a:r>
            <a:r>
              <a:rPr lang="en-US" sz="1200" dirty="0" smtClean="0">
                <a:solidFill>
                  <a:schemeClr val="accent3"/>
                </a:solidFill>
              </a:rPr>
              <a:t>an abundance of food at your congregation or at home. Roll up your sleeves: we will be planting fruit-bearing trees!</a:t>
            </a:r>
          </a:p>
        </p:txBody>
      </p:sp>
      <p:sp>
        <p:nvSpPr>
          <p:cNvPr id="12" name="TextBox 11"/>
          <p:cNvSpPr txBox="1"/>
          <p:nvPr/>
        </p:nvSpPr>
        <p:spPr>
          <a:xfrm>
            <a:off x="2271841" y="2769765"/>
            <a:ext cx="5500560" cy="1040285"/>
          </a:xfrm>
          <a:prstGeom prst="rect">
            <a:avLst/>
          </a:prstGeom>
          <a:noFill/>
        </p:spPr>
        <p:txBody>
          <a:bodyPr wrap="square" rtlCol="0">
            <a:spAutoFit/>
          </a:bodyPr>
          <a:lstStyle/>
          <a:p>
            <a:r>
              <a:rPr lang="en-US" b="1" dirty="0" err="1" smtClean="0">
                <a:solidFill>
                  <a:srgbClr val="F79646"/>
                </a:solidFill>
              </a:rPr>
              <a:t>Amira</a:t>
            </a:r>
            <a:r>
              <a:rPr lang="en-US" b="1" dirty="0" smtClean="0">
                <a:solidFill>
                  <a:srgbClr val="F79646"/>
                </a:solidFill>
              </a:rPr>
              <a:t> </a:t>
            </a:r>
            <a:r>
              <a:rPr lang="en-US" b="1" dirty="0" smtClean="0">
                <a:solidFill>
                  <a:srgbClr val="F79646"/>
                </a:solidFill>
              </a:rPr>
              <a:t>Al-</a:t>
            </a:r>
            <a:r>
              <a:rPr lang="en-US" b="1" dirty="0" err="1" smtClean="0">
                <a:solidFill>
                  <a:srgbClr val="F79646"/>
                </a:solidFill>
              </a:rPr>
              <a:t>Sarraf</a:t>
            </a:r>
            <a:r>
              <a:rPr lang="en-US" b="1" dirty="0" smtClean="0">
                <a:solidFill>
                  <a:srgbClr val="F79646"/>
                </a:solidFill>
              </a:rPr>
              <a:t>,</a:t>
            </a:r>
            <a:r>
              <a:rPr lang="en-US" b="1" dirty="0" smtClean="0">
                <a:solidFill>
                  <a:srgbClr val="F79646"/>
                </a:solidFill>
              </a:rPr>
              <a:t> </a:t>
            </a:r>
            <a:r>
              <a:rPr lang="en-US" b="1" dirty="0" err="1" smtClean="0">
                <a:solidFill>
                  <a:srgbClr val="F79646"/>
                </a:solidFill>
              </a:rPr>
              <a:t>Iesha</a:t>
            </a:r>
            <a:r>
              <a:rPr lang="en-US" b="1" dirty="0" smtClean="0">
                <a:solidFill>
                  <a:srgbClr val="F79646"/>
                </a:solidFill>
              </a:rPr>
              <a:t> </a:t>
            </a:r>
            <a:r>
              <a:rPr lang="en-US" b="1" dirty="0" err="1" smtClean="0">
                <a:solidFill>
                  <a:srgbClr val="F79646"/>
                </a:solidFill>
              </a:rPr>
              <a:t>Wadala</a:t>
            </a:r>
            <a:r>
              <a:rPr lang="en-US" b="1" dirty="0" smtClean="0">
                <a:solidFill>
                  <a:srgbClr val="F79646"/>
                </a:solidFill>
              </a:rPr>
              <a:t>, Rabbi </a:t>
            </a:r>
            <a:r>
              <a:rPr lang="en-US" b="1" dirty="0" smtClean="0">
                <a:solidFill>
                  <a:srgbClr val="F79646"/>
                </a:solidFill>
              </a:rPr>
              <a:t>Noah </a:t>
            </a:r>
            <a:r>
              <a:rPr lang="en-US" b="1" dirty="0" err="1" smtClean="0">
                <a:solidFill>
                  <a:srgbClr val="F79646"/>
                </a:solidFill>
              </a:rPr>
              <a:t>Farkas</a:t>
            </a:r>
            <a:endParaRPr lang="en-US" b="1" dirty="0" smtClean="0">
              <a:solidFill>
                <a:srgbClr val="F79646"/>
              </a:solidFill>
            </a:endParaRPr>
          </a:p>
          <a:p>
            <a:pPr>
              <a:lnSpc>
                <a:spcPct val="80000"/>
              </a:lnSpc>
            </a:pPr>
            <a:r>
              <a:rPr lang="en-US" sz="1600" b="1" dirty="0" smtClean="0">
                <a:solidFill>
                  <a:schemeClr val="accent6"/>
                </a:solidFill>
              </a:rPr>
              <a:t>New Horizon</a:t>
            </a:r>
            <a:r>
              <a:rPr lang="en-US" sz="1600" b="1" dirty="0" smtClean="0">
                <a:solidFill>
                  <a:schemeClr val="accent6"/>
                </a:solidFill>
              </a:rPr>
              <a:t> Muslim </a:t>
            </a:r>
            <a:r>
              <a:rPr lang="en-US" sz="1600" b="1" dirty="0" smtClean="0">
                <a:solidFill>
                  <a:schemeClr val="accent6"/>
                </a:solidFill>
              </a:rPr>
              <a:t>Peace </a:t>
            </a:r>
            <a:r>
              <a:rPr lang="en-US" sz="1600" b="1" dirty="0" smtClean="0">
                <a:solidFill>
                  <a:schemeClr val="accent6"/>
                </a:solidFill>
              </a:rPr>
              <a:t>Garden </a:t>
            </a:r>
          </a:p>
          <a:p>
            <a:pPr>
              <a:lnSpc>
                <a:spcPct val="80000"/>
              </a:lnSpc>
            </a:pPr>
            <a:r>
              <a:rPr lang="en-US" sz="1600" b="1" dirty="0" smtClean="0">
                <a:solidFill>
                  <a:schemeClr val="accent6"/>
                </a:solidFill>
              </a:rPr>
              <a:t>651 </a:t>
            </a:r>
            <a:r>
              <a:rPr lang="en-US" sz="1600" b="1" dirty="0" smtClean="0">
                <a:solidFill>
                  <a:schemeClr val="accent6"/>
                </a:solidFill>
              </a:rPr>
              <a:t>N Orange </a:t>
            </a:r>
            <a:r>
              <a:rPr lang="en-US" sz="1600" b="1" dirty="0" smtClean="0">
                <a:solidFill>
                  <a:schemeClr val="accent6"/>
                </a:solidFill>
              </a:rPr>
              <a:t>Grove Blvd., Pasadena CA, 91103</a:t>
            </a:r>
          </a:p>
          <a:p>
            <a:endParaRPr lang="en-US" dirty="0" smtClean="0">
              <a:solidFill>
                <a:schemeClr val="accent6"/>
              </a:solidFill>
            </a:endParaRPr>
          </a:p>
        </p:txBody>
      </p:sp>
      <p:sp>
        <p:nvSpPr>
          <p:cNvPr id="13" name="TextBox 12"/>
          <p:cNvSpPr txBox="1"/>
          <p:nvPr/>
        </p:nvSpPr>
        <p:spPr>
          <a:xfrm>
            <a:off x="262728" y="2769765"/>
            <a:ext cx="2023710" cy="1144929"/>
          </a:xfrm>
          <a:prstGeom prst="rect">
            <a:avLst/>
          </a:prstGeom>
          <a:solidFill>
            <a:schemeClr val="accent6"/>
          </a:solidFill>
        </p:spPr>
        <p:txBody>
          <a:bodyPr wrap="square" rtlCol="0">
            <a:spAutoFit/>
          </a:bodyPr>
          <a:lstStyle/>
          <a:p>
            <a:pPr algn="ctr">
              <a:lnSpc>
                <a:spcPct val="70000"/>
              </a:lnSpc>
            </a:pPr>
            <a:r>
              <a:rPr lang="en-US" sz="2400" b="1" dirty="0" smtClean="0">
                <a:solidFill>
                  <a:schemeClr val="bg1"/>
                </a:solidFill>
              </a:rPr>
              <a:t>An Interfaith Dialogue on Water &amp; the </a:t>
            </a:r>
            <a:endParaRPr lang="en-US" sz="2400" b="1" dirty="0" smtClean="0">
              <a:solidFill>
                <a:schemeClr val="bg1"/>
              </a:solidFill>
            </a:endParaRPr>
          </a:p>
          <a:p>
            <a:pPr algn="ctr">
              <a:lnSpc>
                <a:spcPct val="70000"/>
              </a:lnSpc>
            </a:pPr>
            <a:r>
              <a:rPr lang="en-US" sz="2400" b="1" dirty="0" smtClean="0">
                <a:solidFill>
                  <a:schemeClr val="bg1"/>
                </a:solidFill>
              </a:rPr>
              <a:t>LA Ecosystem</a:t>
            </a:r>
            <a:endParaRPr lang="en-US" sz="2400" b="1" dirty="0" smtClean="0">
              <a:solidFill>
                <a:schemeClr val="bg1"/>
              </a:solidFill>
            </a:endParaRPr>
          </a:p>
        </p:txBody>
      </p:sp>
      <p:sp>
        <p:nvSpPr>
          <p:cNvPr id="14" name="TextBox 13"/>
          <p:cNvSpPr txBox="1"/>
          <p:nvPr/>
        </p:nvSpPr>
        <p:spPr>
          <a:xfrm>
            <a:off x="2271840" y="3459795"/>
            <a:ext cx="5500557" cy="489365"/>
          </a:xfrm>
          <a:prstGeom prst="rect">
            <a:avLst/>
          </a:prstGeom>
          <a:noFill/>
        </p:spPr>
        <p:txBody>
          <a:bodyPr wrap="square" rtlCol="0">
            <a:spAutoFit/>
          </a:bodyPr>
          <a:lstStyle/>
          <a:p>
            <a:pPr>
              <a:lnSpc>
                <a:spcPct val="70000"/>
              </a:lnSpc>
            </a:pPr>
            <a:r>
              <a:rPr lang="en-US" sz="1200" dirty="0" smtClean="0">
                <a:solidFill>
                  <a:schemeClr val="accent6">
                    <a:lumMod val="75000"/>
                  </a:schemeClr>
                </a:solidFill>
              </a:rPr>
              <a:t>A conversation about the social purpose of water conservation, and historical and religious perspectives and wisdom on water usage. We will also discuss garden teachings from Torah/Koran.</a:t>
            </a:r>
          </a:p>
        </p:txBody>
      </p:sp>
      <p:sp>
        <p:nvSpPr>
          <p:cNvPr id="15" name="TextBox 14"/>
          <p:cNvSpPr txBox="1"/>
          <p:nvPr/>
        </p:nvSpPr>
        <p:spPr>
          <a:xfrm>
            <a:off x="262728" y="4219467"/>
            <a:ext cx="2009113" cy="1144929"/>
          </a:xfrm>
          <a:prstGeom prst="rect">
            <a:avLst/>
          </a:prstGeom>
          <a:solidFill>
            <a:schemeClr val="accent5"/>
          </a:solidFill>
        </p:spPr>
        <p:txBody>
          <a:bodyPr wrap="square" rtlCol="0">
            <a:spAutoFit/>
          </a:bodyPr>
          <a:lstStyle/>
          <a:p>
            <a:pPr algn="ctr">
              <a:lnSpc>
                <a:spcPct val="70000"/>
              </a:lnSpc>
            </a:pPr>
            <a:r>
              <a:rPr lang="en-US" sz="2400" b="1" dirty="0" smtClean="0">
                <a:solidFill>
                  <a:schemeClr val="bg1"/>
                </a:solidFill>
              </a:rPr>
              <a:t>Harvesting &amp; Gardening with Rainwater</a:t>
            </a:r>
          </a:p>
        </p:txBody>
      </p:sp>
      <p:sp>
        <p:nvSpPr>
          <p:cNvPr id="16" name="TextBox 15"/>
          <p:cNvSpPr txBox="1"/>
          <p:nvPr/>
        </p:nvSpPr>
        <p:spPr>
          <a:xfrm>
            <a:off x="248132" y="5688182"/>
            <a:ext cx="2023710" cy="1144929"/>
          </a:xfrm>
          <a:prstGeom prst="rect">
            <a:avLst/>
          </a:prstGeom>
          <a:solidFill>
            <a:schemeClr val="accent4"/>
          </a:solidFill>
        </p:spPr>
        <p:txBody>
          <a:bodyPr wrap="square" rtlCol="0">
            <a:spAutoFit/>
          </a:bodyPr>
          <a:lstStyle/>
          <a:p>
            <a:pPr algn="ctr">
              <a:lnSpc>
                <a:spcPct val="70000"/>
              </a:lnSpc>
            </a:pPr>
            <a:r>
              <a:rPr lang="en-US" sz="2400" b="1" dirty="0" smtClean="0">
                <a:solidFill>
                  <a:schemeClr val="bg1"/>
                </a:solidFill>
              </a:rPr>
              <a:t>Best Water Practices for Vegetable </a:t>
            </a:r>
          </a:p>
          <a:p>
            <a:pPr algn="ctr">
              <a:lnSpc>
                <a:spcPct val="70000"/>
              </a:lnSpc>
            </a:pPr>
            <a:r>
              <a:rPr lang="en-US" sz="2400" b="1" dirty="0" smtClean="0">
                <a:solidFill>
                  <a:schemeClr val="bg1"/>
                </a:solidFill>
              </a:rPr>
              <a:t>Gardening</a:t>
            </a:r>
            <a:endParaRPr lang="en-US" sz="2400" dirty="0" smtClean="0">
              <a:solidFill>
                <a:schemeClr val="bg1"/>
              </a:solidFill>
            </a:endParaRPr>
          </a:p>
        </p:txBody>
      </p:sp>
      <p:sp>
        <p:nvSpPr>
          <p:cNvPr id="17" name="TextBox 16"/>
          <p:cNvSpPr txBox="1"/>
          <p:nvPr/>
        </p:nvSpPr>
        <p:spPr>
          <a:xfrm>
            <a:off x="2271840" y="4056448"/>
            <a:ext cx="5623477" cy="935641"/>
          </a:xfrm>
          <a:prstGeom prst="rect">
            <a:avLst/>
          </a:prstGeom>
          <a:noFill/>
        </p:spPr>
        <p:txBody>
          <a:bodyPr wrap="square" rtlCol="0">
            <a:spAutoFit/>
          </a:bodyPr>
          <a:lstStyle/>
          <a:p>
            <a:pPr>
              <a:lnSpc>
                <a:spcPct val="70000"/>
              </a:lnSpc>
            </a:pPr>
            <a:r>
              <a:rPr lang="en-US" b="1" dirty="0" smtClean="0">
                <a:solidFill>
                  <a:schemeClr val="accent5"/>
                </a:solidFill>
              </a:rPr>
              <a:t>Reverend </a:t>
            </a:r>
            <a:r>
              <a:rPr lang="en-US" b="1" dirty="0" smtClean="0">
                <a:solidFill>
                  <a:schemeClr val="accent5"/>
                </a:solidFill>
              </a:rPr>
              <a:t>Peter Rood and Joanne </a:t>
            </a:r>
            <a:r>
              <a:rPr lang="en-US" b="1" dirty="0" err="1" smtClean="0">
                <a:solidFill>
                  <a:schemeClr val="accent5"/>
                </a:solidFill>
              </a:rPr>
              <a:t>Poyourow</a:t>
            </a:r>
            <a:endParaRPr lang="en-US" b="1" dirty="0" smtClean="0">
              <a:solidFill>
                <a:schemeClr val="accent5"/>
              </a:solidFill>
            </a:endParaRPr>
          </a:p>
          <a:p>
            <a:pPr>
              <a:lnSpc>
                <a:spcPct val="80000"/>
              </a:lnSpc>
            </a:pPr>
            <a:r>
              <a:rPr lang="en-US" sz="1600" b="1" dirty="0" smtClean="0">
                <a:solidFill>
                  <a:schemeClr val="accent5"/>
                </a:solidFill>
              </a:rPr>
              <a:t>Holy Nativity Episcopal </a:t>
            </a:r>
            <a:r>
              <a:rPr lang="en-US" sz="1600" b="1" dirty="0" smtClean="0">
                <a:solidFill>
                  <a:schemeClr val="accent5"/>
                </a:solidFill>
              </a:rPr>
              <a:t>Church </a:t>
            </a:r>
          </a:p>
          <a:p>
            <a:pPr>
              <a:lnSpc>
                <a:spcPct val="80000"/>
              </a:lnSpc>
            </a:pPr>
            <a:r>
              <a:rPr lang="en-US" sz="1600" b="1" dirty="0" smtClean="0">
                <a:solidFill>
                  <a:schemeClr val="accent5"/>
                </a:solidFill>
              </a:rPr>
              <a:t>6700 W 83rd St., Westchester CA, 90045</a:t>
            </a:r>
          </a:p>
          <a:p>
            <a:pPr>
              <a:lnSpc>
                <a:spcPct val="70000"/>
              </a:lnSpc>
            </a:pPr>
            <a:endParaRPr lang="en-US" b="1" dirty="0">
              <a:solidFill>
                <a:schemeClr val="accent5"/>
              </a:solidFill>
            </a:endParaRPr>
          </a:p>
        </p:txBody>
      </p:sp>
      <p:sp>
        <p:nvSpPr>
          <p:cNvPr id="18" name="TextBox 17"/>
          <p:cNvSpPr txBox="1"/>
          <p:nvPr/>
        </p:nvSpPr>
        <p:spPr>
          <a:xfrm>
            <a:off x="2271840" y="5494742"/>
            <a:ext cx="5254911" cy="1094146"/>
          </a:xfrm>
          <a:prstGeom prst="rect">
            <a:avLst/>
          </a:prstGeom>
          <a:noFill/>
        </p:spPr>
        <p:txBody>
          <a:bodyPr wrap="square" rtlCol="0">
            <a:spAutoFit/>
          </a:bodyPr>
          <a:lstStyle/>
          <a:p>
            <a:pPr>
              <a:lnSpc>
                <a:spcPct val="70000"/>
              </a:lnSpc>
            </a:pPr>
            <a:r>
              <a:rPr lang="en-US" b="1" dirty="0" err="1" smtClean="0">
                <a:solidFill>
                  <a:schemeClr val="accent4"/>
                </a:solidFill>
              </a:rPr>
              <a:t>Devorah</a:t>
            </a:r>
            <a:r>
              <a:rPr lang="en-US" b="1" dirty="0" smtClean="0">
                <a:solidFill>
                  <a:schemeClr val="accent4"/>
                </a:solidFill>
              </a:rPr>
              <a:t> </a:t>
            </a:r>
            <a:r>
              <a:rPr lang="en-US" b="1" dirty="0" err="1" smtClean="0">
                <a:solidFill>
                  <a:schemeClr val="accent4"/>
                </a:solidFill>
              </a:rPr>
              <a:t>Brous</a:t>
            </a:r>
            <a:r>
              <a:rPr lang="en-US" b="1" dirty="0" smtClean="0">
                <a:solidFill>
                  <a:schemeClr val="accent4"/>
                </a:solidFill>
              </a:rPr>
              <a:t>, Laurie </a:t>
            </a:r>
            <a:r>
              <a:rPr lang="en-US" b="1" dirty="0" smtClean="0">
                <a:solidFill>
                  <a:schemeClr val="accent4"/>
                </a:solidFill>
              </a:rPr>
              <a:t>Liles, Richard Arpad</a:t>
            </a:r>
          </a:p>
          <a:p>
            <a:pPr>
              <a:lnSpc>
                <a:spcPct val="70000"/>
              </a:lnSpc>
            </a:pPr>
            <a:r>
              <a:rPr lang="en-US" sz="1600" b="1" dirty="0" err="1" smtClean="0">
                <a:solidFill>
                  <a:schemeClr val="accent4"/>
                </a:solidFill>
              </a:rPr>
              <a:t>Eljardindelluz</a:t>
            </a:r>
            <a:r>
              <a:rPr lang="en-US" sz="1600" b="1" dirty="0">
                <a:solidFill>
                  <a:schemeClr val="accent4"/>
                </a:solidFill>
              </a:rPr>
              <a:t> </a:t>
            </a:r>
            <a:r>
              <a:rPr lang="en-US" sz="1600" b="1" dirty="0" smtClean="0">
                <a:solidFill>
                  <a:schemeClr val="accent4"/>
                </a:solidFill>
              </a:rPr>
              <a:t>Lutheran Church Community </a:t>
            </a:r>
            <a:r>
              <a:rPr lang="en-US" sz="1600" b="1" dirty="0" smtClean="0">
                <a:solidFill>
                  <a:schemeClr val="accent4"/>
                </a:solidFill>
              </a:rPr>
              <a:t>Garden </a:t>
            </a:r>
          </a:p>
          <a:p>
            <a:pPr>
              <a:lnSpc>
                <a:spcPct val="70000"/>
              </a:lnSpc>
            </a:pPr>
            <a:r>
              <a:rPr lang="en-US" sz="1600" b="1" dirty="0" smtClean="0">
                <a:solidFill>
                  <a:schemeClr val="accent4"/>
                </a:solidFill>
              </a:rPr>
              <a:t>6425 </a:t>
            </a:r>
            <a:r>
              <a:rPr lang="en-US" sz="1600" b="1" dirty="0" smtClean="0">
                <a:solidFill>
                  <a:schemeClr val="accent4"/>
                </a:solidFill>
              </a:rPr>
              <a:t>Tyrone </a:t>
            </a:r>
            <a:r>
              <a:rPr lang="en-US" sz="1600" b="1" dirty="0" smtClean="0">
                <a:solidFill>
                  <a:schemeClr val="accent4"/>
                </a:solidFill>
              </a:rPr>
              <a:t>Ave., Van Nuys, CA 91401</a:t>
            </a:r>
          </a:p>
          <a:p>
            <a:pPr>
              <a:lnSpc>
                <a:spcPct val="70000"/>
              </a:lnSpc>
            </a:pPr>
            <a:endParaRPr lang="en-US" sz="1400" dirty="0" smtClean="0">
              <a:solidFill>
                <a:schemeClr val="accent4"/>
              </a:solidFill>
            </a:endParaRPr>
          </a:p>
          <a:p>
            <a:pPr>
              <a:lnSpc>
                <a:spcPct val="70000"/>
              </a:lnSpc>
            </a:pPr>
            <a:endParaRPr lang="en-US" sz="1400" dirty="0" smtClean="0">
              <a:solidFill>
                <a:schemeClr val="accent4"/>
              </a:solidFill>
            </a:endParaRPr>
          </a:p>
          <a:p>
            <a:pPr>
              <a:lnSpc>
                <a:spcPct val="70000"/>
              </a:lnSpc>
            </a:pPr>
            <a:endParaRPr lang="en-US" sz="1400" dirty="0" smtClean="0">
              <a:solidFill>
                <a:schemeClr val="accent4"/>
              </a:solidFill>
            </a:endParaRPr>
          </a:p>
        </p:txBody>
      </p:sp>
      <p:sp>
        <p:nvSpPr>
          <p:cNvPr id="19" name="TextBox 18"/>
          <p:cNvSpPr txBox="1"/>
          <p:nvPr/>
        </p:nvSpPr>
        <p:spPr>
          <a:xfrm>
            <a:off x="2271842" y="4416495"/>
            <a:ext cx="5452955" cy="877163"/>
          </a:xfrm>
          <a:prstGeom prst="rect">
            <a:avLst/>
          </a:prstGeom>
          <a:noFill/>
        </p:spPr>
        <p:txBody>
          <a:bodyPr wrap="square" rtlCol="0">
            <a:spAutoFit/>
          </a:bodyPr>
          <a:lstStyle/>
          <a:p>
            <a:pPr>
              <a:lnSpc>
                <a:spcPct val="70000"/>
              </a:lnSpc>
            </a:pPr>
            <a:endParaRPr lang="en-US" sz="1200" dirty="0" smtClean="0"/>
          </a:p>
          <a:p>
            <a:pPr>
              <a:lnSpc>
                <a:spcPct val="70000"/>
              </a:lnSpc>
            </a:pPr>
            <a:endParaRPr lang="en-US" sz="1200" dirty="0" smtClean="0"/>
          </a:p>
          <a:p>
            <a:pPr>
              <a:lnSpc>
                <a:spcPct val="70000"/>
              </a:lnSpc>
            </a:pPr>
            <a:r>
              <a:rPr lang="en-US" sz="1200" dirty="0" smtClean="0">
                <a:solidFill>
                  <a:schemeClr val="accent5">
                    <a:lumMod val="75000"/>
                  </a:schemeClr>
                </a:solidFill>
              </a:rPr>
              <a:t>A </a:t>
            </a:r>
            <a:r>
              <a:rPr lang="en-US" sz="1200" dirty="0" smtClean="0">
                <a:solidFill>
                  <a:schemeClr val="accent5">
                    <a:lumMod val="75000"/>
                  </a:schemeClr>
                </a:solidFill>
              </a:rPr>
              <a:t>lesson and discussion about how recycled water from household appliances and rainwater capture systems can be safely used for food garden and landscape irrigation, including examples of household technologies and an introductory review</a:t>
            </a:r>
            <a:r>
              <a:rPr lang="en-US" sz="1200" dirty="0" smtClean="0">
                <a:solidFill>
                  <a:schemeClr val="accent5">
                    <a:lumMod val="75000"/>
                  </a:schemeClr>
                </a:solidFill>
              </a:rPr>
              <a:t> of how to garden with rainwater.</a:t>
            </a:r>
            <a:endParaRPr lang="en-US" sz="1200" dirty="0" smtClean="0">
              <a:solidFill>
                <a:schemeClr val="accent5">
                  <a:lumMod val="75000"/>
                </a:schemeClr>
              </a:solidFill>
            </a:endParaRPr>
          </a:p>
        </p:txBody>
      </p:sp>
      <p:sp>
        <p:nvSpPr>
          <p:cNvPr id="20" name="TextBox 19"/>
          <p:cNvSpPr txBox="1"/>
          <p:nvPr/>
        </p:nvSpPr>
        <p:spPr>
          <a:xfrm>
            <a:off x="2271842" y="5921846"/>
            <a:ext cx="5357080" cy="747897"/>
          </a:xfrm>
          <a:prstGeom prst="rect">
            <a:avLst/>
          </a:prstGeom>
          <a:noFill/>
        </p:spPr>
        <p:txBody>
          <a:bodyPr wrap="square" rtlCol="0">
            <a:spAutoFit/>
          </a:bodyPr>
          <a:lstStyle/>
          <a:p>
            <a:pPr>
              <a:lnSpc>
                <a:spcPct val="70000"/>
              </a:lnSpc>
            </a:pPr>
            <a:endParaRPr lang="en-US" sz="1200" dirty="0" smtClean="0"/>
          </a:p>
          <a:p>
            <a:pPr>
              <a:lnSpc>
                <a:spcPct val="70000"/>
              </a:lnSpc>
            </a:pPr>
            <a:r>
              <a:rPr lang="en-US" sz="1200" dirty="0" smtClean="0">
                <a:solidFill>
                  <a:schemeClr val="accent4"/>
                </a:solidFill>
              </a:rPr>
              <a:t>Learn </a:t>
            </a:r>
            <a:r>
              <a:rPr lang="en-US" sz="1200" dirty="0" smtClean="0">
                <a:solidFill>
                  <a:schemeClr val="accent4"/>
                </a:solidFill>
              </a:rPr>
              <a:t>best practices of water use in food gardening, including review of watering schedules for most popular types of organic produce, and how California native/ edible plant integration can strengthen biodiversity and lower water usage of food gardens and landscapes. </a:t>
            </a:r>
          </a:p>
        </p:txBody>
      </p:sp>
      <p:sp>
        <p:nvSpPr>
          <p:cNvPr id="24" name="TextBox 23"/>
          <p:cNvSpPr txBox="1"/>
          <p:nvPr/>
        </p:nvSpPr>
        <p:spPr>
          <a:xfrm>
            <a:off x="262727" y="7187324"/>
            <a:ext cx="2009113" cy="1135696"/>
          </a:xfrm>
          <a:prstGeom prst="rect">
            <a:avLst/>
          </a:prstGeom>
          <a:solidFill>
            <a:schemeClr val="accent2"/>
          </a:solidFill>
        </p:spPr>
        <p:txBody>
          <a:bodyPr wrap="square" rtlCol="0">
            <a:spAutoFit/>
          </a:bodyPr>
          <a:lstStyle/>
          <a:p>
            <a:pPr algn="ctr">
              <a:lnSpc>
                <a:spcPct val="80000"/>
              </a:lnSpc>
            </a:pPr>
            <a:r>
              <a:rPr lang="en-US" sz="2400" b="1" dirty="0" err="1" smtClean="0">
                <a:solidFill>
                  <a:srgbClr val="FFFFFF"/>
                </a:solidFill>
              </a:rPr>
              <a:t>Greywater</a:t>
            </a:r>
            <a:r>
              <a:rPr lang="en-US" sz="2400" b="1" dirty="0" smtClean="0">
                <a:solidFill>
                  <a:srgbClr val="FFFFFF"/>
                </a:solidFill>
              </a:rPr>
              <a:t> </a:t>
            </a:r>
            <a:r>
              <a:rPr lang="en-US" sz="2400" b="1" dirty="0" smtClean="0">
                <a:solidFill>
                  <a:srgbClr val="FFFFFF"/>
                </a:solidFill>
              </a:rPr>
              <a:t>Installation</a:t>
            </a:r>
            <a:endParaRPr lang="en-US" sz="2000" dirty="0" smtClean="0">
              <a:solidFill>
                <a:srgbClr val="FFFFFF"/>
              </a:solidFill>
            </a:endParaRPr>
          </a:p>
          <a:p>
            <a:pPr algn="ctr">
              <a:lnSpc>
                <a:spcPct val="80000"/>
              </a:lnSpc>
            </a:pPr>
            <a:r>
              <a:rPr lang="en-US" dirty="0" smtClean="0">
                <a:solidFill>
                  <a:srgbClr val="FFFFFF"/>
                </a:solidFill>
              </a:rPr>
              <a:t>Bring a potluck item to share!</a:t>
            </a:r>
          </a:p>
        </p:txBody>
      </p:sp>
      <p:sp>
        <p:nvSpPr>
          <p:cNvPr id="25" name="TextBox 24"/>
          <p:cNvSpPr txBox="1"/>
          <p:nvPr/>
        </p:nvSpPr>
        <p:spPr>
          <a:xfrm>
            <a:off x="36300" y="6759008"/>
            <a:ext cx="2235538" cy="430887"/>
          </a:xfrm>
          <a:prstGeom prst="rect">
            <a:avLst/>
          </a:prstGeom>
          <a:noFill/>
        </p:spPr>
        <p:txBody>
          <a:bodyPr wrap="square" rtlCol="0">
            <a:spAutoFit/>
          </a:bodyPr>
          <a:lstStyle/>
          <a:p>
            <a:pPr algn="ctr"/>
            <a:r>
              <a:rPr lang="en-US" sz="2200" dirty="0" smtClean="0">
                <a:solidFill>
                  <a:schemeClr val="accent2"/>
                </a:solidFill>
              </a:rPr>
              <a:t>7/</a:t>
            </a:r>
            <a:r>
              <a:rPr lang="en-US" sz="2200" dirty="0" smtClean="0">
                <a:solidFill>
                  <a:schemeClr val="accent2"/>
                </a:solidFill>
              </a:rPr>
              <a:t>13, 9-4pm</a:t>
            </a:r>
            <a:endParaRPr lang="en-US" sz="2200" dirty="0">
              <a:solidFill>
                <a:schemeClr val="accent2"/>
              </a:solidFill>
            </a:endParaRPr>
          </a:p>
        </p:txBody>
      </p:sp>
      <p:sp>
        <p:nvSpPr>
          <p:cNvPr id="26" name="TextBox 25"/>
          <p:cNvSpPr txBox="1"/>
          <p:nvPr/>
        </p:nvSpPr>
        <p:spPr>
          <a:xfrm>
            <a:off x="2271840" y="6833111"/>
            <a:ext cx="5452957" cy="491417"/>
          </a:xfrm>
          <a:prstGeom prst="rect">
            <a:avLst/>
          </a:prstGeom>
          <a:noFill/>
        </p:spPr>
        <p:txBody>
          <a:bodyPr wrap="square" rtlCol="0">
            <a:spAutoFit/>
          </a:bodyPr>
          <a:lstStyle/>
          <a:p>
            <a:pPr>
              <a:lnSpc>
                <a:spcPct val="70000"/>
              </a:lnSpc>
            </a:pPr>
            <a:r>
              <a:rPr lang="en-US" b="1" dirty="0" smtClean="0">
                <a:solidFill>
                  <a:srgbClr val="C0504D"/>
                </a:solidFill>
              </a:rPr>
              <a:t>Leigh </a:t>
            </a:r>
            <a:r>
              <a:rPr lang="en-US" b="1" dirty="0" err="1" smtClean="0">
                <a:solidFill>
                  <a:srgbClr val="C0504D"/>
                </a:solidFill>
              </a:rPr>
              <a:t>Jerrard</a:t>
            </a:r>
            <a:r>
              <a:rPr lang="en-US" b="1" dirty="0" smtClean="0">
                <a:solidFill>
                  <a:srgbClr val="C0504D"/>
                </a:solidFill>
              </a:rPr>
              <a:t>, Scott </a:t>
            </a:r>
            <a:r>
              <a:rPr lang="en-US" b="1" dirty="0" err="1" smtClean="0">
                <a:solidFill>
                  <a:srgbClr val="C0504D"/>
                </a:solidFill>
              </a:rPr>
              <a:t>Mathers</a:t>
            </a:r>
            <a:endParaRPr lang="en-US" b="1" dirty="0" smtClean="0">
              <a:solidFill>
                <a:srgbClr val="C0504D"/>
              </a:solidFill>
            </a:endParaRPr>
          </a:p>
          <a:p>
            <a:pPr>
              <a:lnSpc>
                <a:spcPct val="80000"/>
              </a:lnSpc>
            </a:pPr>
            <a:r>
              <a:rPr lang="en-US" sz="1600" b="1" dirty="0" smtClean="0">
                <a:solidFill>
                  <a:schemeClr val="accent2"/>
                </a:solidFill>
              </a:rPr>
              <a:t>9am-4pm in a private </a:t>
            </a:r>
            <a:r>
              <a:rPr lang="en-US" sz="1600" b="1" dirty="0" smtClean="0">
                <a:solidFill>
                  <a:schemeClr val="accent2"/>
                </a:solidFill>
              </a:rPr>
              <a:t>h</a:t>
            </a:r>
            <a:r>
              <a:rPr lang="en-US" sz="1600" b="1" dirty="0" smtClean="0">
                <a:solidFill>
                  <a:schemeClr val="accent2"/>
                </a:solidFill>
              </a:rPr>
              <a:t>ome, address given with RSVP</a:t>
            </a:r>
            <a:endParaRPr lang="en-US" sz="1600" b="1" dirty="0">
              <a:solidFill>
                <a:srgbClr val="C0504D"/>
              </a:solidFill>
            </a:endParaRPr>
          </a:p>
        </p:txBody>
      </p:sp>
      <p:sp>
        <p:nvSpPr>
          <p:cNvPr id="27" name="TextBox 26"/>
          <p:cNvSpPr txBox="1"/>
          <p:nvPr/>
        </p:nvSpPr>
        <p:spPr>
          <a:xfrm>
            <a:off x="2271842" y="7324528"/>
            <a:ext cx="5254908" cy="1679691"/>
          </a:xfrm>
          <a:prstGeom prst="rect">
            <a:avLst/>
          </a:prstGeom>
          <a:noFill/>
        </p:spPr>
        <p:txBody>
          <a:bodyPr wrap="square" rtlCol="0">
            <a:spAutoFit/>
          </a:bodyPr>
          <a:lstStyle/>
          <a:p>
            <a:pPr>
              <a:lnSpc>
                <a:spcPct val="70000"/>
              </a:lnSpc>
            </a:pPr>
            <a:r>
              <a:rPr lang="en-US" sz="1200" dirty="0" smtClean="0">
                <a:solidFill>
                  <a:schemeClr val="accent2">
                    <a:lumMod val="75000"/>
                  </a:schemeClr>
                </a:solidFill>
              </a:rPr>
              <a:t>Meet pioneering community-building activists from </a:t>
            </a:r>
            <a:r>
              <a:rPr lang="en-US" sz="1200" dirty="0" err="1" smtClean="0">
                <a:solidFill>
                  <a:schemeClr val="accent2">
                    <a:lumMod val="75000"/>
                  </a:schemeClr>
                </a:solidFill>
              </a:rPr>
              <a:t>Greywater</a:t>
            </a:r>
            <a:r>
              <a:rPr lang="en-US" sz="1200" dirty="0" smtClean="0">
                <a:solidFill>
                  <a:schemeClr val="accent2">
                    <a:lumMod val="75000"/>
                  </a:schemeClr>
                </a:solidFill>
              </a:rPr>
              <a:t> Corps and Hey! Tanks LA who will teach </a:t>
            </a:r>
            <a:r>
              <a:rPr lang="en-US" sz="1200" dirty="0" err="1" smtClean="0">
                <a:solidFill>
                  <a:schemeClr val="accent2">
                    <a:lumMod val="75000"/>
                  </a:schemeClr>
                </a:solidFill>
              </a:rPr>
              <a:t>Netiya</a:t>
            </a:r>
            <a:r>
              <a:rPr lang="en-US" sz="1200" dirty="0" smtClean="0">
                <a:solidFill>
                  <a:schemeClr val="accent2">
                    <a:lumMod val="75000"/>
                  </a:schemeClr>
                </a:solidFill>
              </a:rPr>
              <a:t> how to reduce the need for supplemental watering at your home or your congregation by constructing a water harvesting system. During this hands-on workshop, you will build and learn to install a </a:t>
            </a:r>
            <a:r>
              <a:rPr lang="en-US" sz="1200" dirty="0" err="1" smtClean="0">
                <a:solidFill>
                  <a:schemeClr val="accent2">
                    <a:lumMod val="75000"/>
                  </a:schemeClr>
                </a:solidFill>
              </a:rPr>
              <a:t>greywater</a:t>
            </a:r>
            <a:r>
              <a:rPr lang="en-US" sz="1200" dirty="0" smtClean="0">
                <a:solidFill>
                  <a:schemeClr val="accent2">
                    <a:lumMod val="75000"/>
                  </a:schemeClr>
                </a:solidFill>
              </a:rPr>
              <a:t> irrigation system in order to slow, spread and sink water into your soil. The system built will meet California Plumbing Code standards. You will learn to capture, conserve and reuse water runoff from nearby impervious surfaces, and we'll study a </a:t>
            </a:r>
            <a:r>
              <a:rPr lang="en-US" sz="1200" dirty="0" err="1" smtClean="0">
                <a:solidFill>
                  <a:schemeClr val="accent2">
                    <a:lumMod val="75000"/>
                  </a:schemeClr>
                </a:solidFill>
              </a:rPr>
              <a:t>homescale</a:t>
            </a:r>
            <a:r>
              <a:rPr lang="en-US" sz="1200" dirty="0" smtClean="0">
                <a:solidFill>
                  <a:schemeClr val="accent2">
                    <a:lumMod val="75000"/>
                  </a:schemeClr>
                </a:solidFill>
              </a:rPr>
              <a:t> </a:t>
            </a:r>
            <a:r>
              <a:rPr lang="en-US" sz="1200" dirty="0" err="1" smtClean="0">
                <a:solidFill>
                  <a:schemeClr val="accent2">
                    <a:lumMod val="75000"/>
                  </a:schemeClr>
                </a:solidFill>
              </a:rPr>
              <a:t>aquaponic</a:t>
            </a:r>
            <a:r>
              <a:rPr lang="en-US" sz="1200" dirty="0" smtClean="0">
                <a:solidFill>
                  <a:schemeClr val="accent2">
                    <a:lumMod val="75000"/>
                  </a:schemeClr>
                </a:solidFill>
              </a:rPr>
              <a:t> system that saves 90% on water usage and grows food 10% faster than a garden</a:t>
            </a:r>
            <a:r>
              <a:rPr lang="en-US" sz="1200" dirty="0" smtClean="0"/>
              <a:t>!</a:t>
            </a:r>
          </a:p>
          <a:p>
            <a:pPr algn="ctr">
              <a:lnSpc>
                <a:spcPct val="70000"/>
              </a:lnSpc>
            </a:pPr>
            <a:endParaRPr lang="en-US" sz="1900" b="1" dirty="0" smtClean="0"/>
          </a:p>
          <a:p>
            <a:pPr>
              <a:lnSpc>
                <a:spcPct val="70000"/>
              </a:lnSpc>
            </a:pPr>
            <a:r>
              <a:rPr lang="en-US" sz="1900" b="1" dirty="0" smtClean="0">
                <a:solidFill>
                  <a:schemeClr val="accent3">
                    <a:lumMod val="75000"/>
                  </a:schemeClr>
                </a:solidFill>
              </a:rPr>
              <a:t>$</a:t>
            </a:r>
            <a:r>
              <a:rPr lang="en-US" sz="1900" b="1" dirty="0" smtClean="0">
                <a:solidFill>
                  <a:schemeClr val="accent3">
                    <a:lumMod val="75000"/>
                  </a:schemeClr>
                </a:solidFill>
              </a:rPr>
              <a:t>5</a:t>
            </a:r>
            <a:r>
              <a:rPr lang="en-US" sz="1900" b="1" dirty="0" smtClean="0">
                <a:solidFill>
                  <a:schemeClr val="accent3">
                    <a:lumMod val="75000"/>
                  </a:schemeClr>
                </a:solidFill>
              </a:rPr>
              <a:t> per </a:t>
            </a:r>
            <a:r>
              <a:rPr lang="en-US" sz="1900" b="1" dirty="0" smtClean="0">
                <a:solidFill>
                  <a:schemeClr val="accent3">
                    <a:lumMod val="75000"/>
                  </a:schemeClr>
                </a:solidFill>
              </a:rPr>
              <a:t>workshop - </a:t>
            </a:r>
            <a:r>
              <a:rPr lang="en-US" sz="1900" b="1" dirty="0" err="1" smtClean="0">
                <a:solidFill>
                  <a:schemeClr val="accent3">
                    <a:lumMod val="75000"/>
                  </a:schemeClr>
                </a:solidFill>
              </a:rPr>
              <a:t>rsvp@netiya.org</a:t>
            </a:r>
            <a:endParaRPr lang="en-US" sz="1900" b="1" dirty="0">
              <a:solidFill>
                <a:schemeClr val="accent3">
                  <a:lumMod val="75000"/>
                </a:schemeClr>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542875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4161</TotalTime>
  <Words>509</Words>
  <Application>Microsoft Macintosh PowerPoint</Application>
  <PresentationFormat>Custom</PresentationFormat>
  <Paragraphs>38</Paragraphs>
  <Slides>1</Slides>
  <Notes>0</Notes>
  <HiddenSlides>0</HiddenSlides>
  <MMClips>0</MMClips>
  <ScaleCrop>false</ScaleCrop>
  <HeadingPairs>
    <vt:vector size="4" baseType="variant">
      <vt:variant>
        <vt:lpstr>Design Template</vt:lpstr>
      </vt:variant>
      <vt:variant>
        <vt:i4>1</vt:i4>
      </vt:variant>
      <vt:variant>
        <vt:lpstr>Slide Titles</vt:lpstr>
      </vt:variant>
      <vt:variant>
        <vt:i4>1</vt:i4>
      </vt:variant>
    </vt:vector>
  </HeadingPairs>
  <TitlesOfParts>
    <vt:vector size="2" baseType="lpstr">
      <vt:lpstr>Office Theme</vt:lpstr>
      <vt:lpstr>Water-Wise gardening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Netiya’s Water-Wise  Workshop Series</dc:title>
  <dc:creator>Aviva Kraus</dc:creator>
  <cp:lastModifiedBy>Laurence Weber</cp:lastModifiedBy>
  <cp:revision>20</cp:revision>
  <dcterms:created xsi:type="dcterms:W3CDTF">2014-05-08T18:10:03Z</dcterms:created>
  <dcterms:modified xsi:type="dcterms:W3CDTF">2014-05-09T18:15:24Z</dcterms:modified>
</cp:coreProperties>
</file>